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8288000" cy="10287000"/>
  <p:notesSz cx="6858000" cy="9144000"/>
  <p:embeddedFontLst>
    <p:embeddedFont>
      <p:font typeface="TT Rounds Condensed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EFF19-51EA-42D7-B671-5335DD0584F6}" v="15" dt="2024-08-12T20:53:32.7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8870" autoAdjust="0"/>
  </p:normalViewPr>
  <p:slideViewPr>
    <p:cSldViewPr>
      <p:cViewPr varScale="1">
        <p:scale>
          <a:sx n="50" d="100"/>
          <a:sy n="50" d="100"/>
        </p:scale>
        <p:origin x="187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elia Alena Brown" userId="4f24ebfb-8c81-4f3a-94e8-d58d1f20982e" providerId="ADAL" clId="{A15EFF19-51EA-42D7-B671-5335DD0584F6}"/>
    <pc:docChg chg="custSel addSld modSld">
      <pc:chgData name="Cecelia Alena Brown" userId="4f24ebfb-8c81-4f3a-94e8-d58d1f20982e" providerId="ADAL" clId="{A15EFF19-51EA-42D7-B671-5335DD0584F6}" dt="2024-08-12T20:56:24.081" v="3268" actId="1076"/>
      <pc:docMkLst>
        <pc:docMk/>
      </pc:docMkLst>
      <pc:sldChg chg="modSp mod">
        <pc:chgData name="Cecelia Alena Brown" userId="4f24ebfb-8c81-4f3a-94e8-d58d1f20982e" providerId="ADAL" clId="{A15EFF19-51EA-42D7-B671-5335DD0584F6}" dt="2024-08-12T19:59:28.877" v="2281" actId="14100"/>
        <pc:sldMkLst>
          <pc:docMk/>
          <pc:sldMk cId="0" sldId="257"/>
        </pc:sldMkLst>
        <pc:spChg chg="mod">
          <ac:chgData name="Cecelia Alena Brown" userId="4f24ebfb-8c81-4f3a-94e8-d58d1f20982e" providerId="ADAL" clId="{A15EFF19-51EA-42D7-B671-5335DD0584F6}" dt="2024-08-12T19:59:28.877" v="2281" actId="14100"/>
          <ac:spMkLst>
            <pc:docMk/>
            <pc:sldMk cId="0" sldId="257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19:59:07.321" v="2279" actId="2711"/>
          <ac:spMkLst>
            <pc:docMk/>
            <pc:sldMk cId="0" sldId="257"/>
            <ac:spMk id="8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19:59:22.418" v="2280" actId="1076"/>
          <ac:spMkLst>
            <pc:docMk/>
            <pc:sldMk cId="0" sldId="257"/>
            <ac:spMk id="9" creationId="{00000000-0000-0000-0000-000000000000}"/>
          </ac:spMkLst>
        </pc:spChg>
      </pc:sldChg>
      <pc:sldChg chg="modSp mod modNotesTx">
        <pc:chgData name="Cecelia Alena Brown" userId="4f24ebfb-8c81-4f3a-94e8-d58d1f20982e" providerId="ADAL" clId="{A15EFF19-51EA-42D7-B671-5335DD0584F6}" dt="2024-08-12T20:00:41.856" v="2305" actId="20577"/>
        <pc:sldMkLst>
          <pc:docMk/>
          <pc:sldMk cId="0" sldId="258"/>
        </pc:sldMkLst>
        <pc:spChg chg="mod">
          <ac:chgData name="Cecelia Alena Brown" userId="4f24ebfb-8c81-4f3a-94e8-d58d1f20982e" providerId="ADAL" clId="{A15EFF19-51EA-42D7-B671-5335DD0584F6}" dt="2024-08-12T15:09:53.202" v="119" actId="1076"/>
          <ac:spMkLst>
            <pc:docMk/>
            <pc:sldMk cId="0" sldId="258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19:59:55.546" v="2282" actId="2711"/>
          <ac:spMkLst>
            <pc:docMk/>
            <pc:sldMk cId="0" sldId="258"/>
            <ac:spMk id="8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00:31.801" v="2292" actId="403"/>
          <ac:spMkLst>
            <pc:docMk/>
            <pc:sldMk cId="0" sldId="258"/>
            <ac:spMk id="9" creationId="{00000000-0000-0000-0000-000000000000}"/>
          </ac:spMkLst>
        </pc:spChg>
      </pc:sldChg>
      <pc:sldChg chg="modSp mod modNotesTx">
        <pc:chgData name="Cecelia Alena Brown" userId="4f24ebfb-8c81-4f3a-94e8-d58d1f20982e" providerId="ADAL" clId="{A15EFF19-51EA-42D7-B671-5335DD0584F6}" dt="2024-08-12T20:02:13.234" v="2355" actId="20577"/>
        <pc:sldMkLst>
          <pc:docMk/>
          <pc:sldMk cId="0" sldId="259"/>
        </pc:sldMkLst>
        <pc:spChg chg="mod">
          <ac:chgData name="Cecelia Alena Brown" userId="4f24ebfb-8c81-4f3a-94e8-d58d1f20982e" providerId="ADAL" clId="{A15EFF19-51EA-42D7-B671-5335DD0584F6}" dt="2024-08-12T20:01:35.298" v="2311" actId="1076"/>
          <ac:spMkLst>
            <pc:docMk/>
            <pc:sldMk cId="0" sldId="259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01:12.544" v="2306" actId="2711"/>
          <ac:spMkLst>
            <pc:docMk/>
            <pc:sldMk cId="0" sldId="259"/>
            <ac:spMk id="8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01:26.603" v="2308" actId="1076"/>
          <ac:spMkLst>
            <pc:docMk/>
            <pc:sldMk cId="0" sldId="259"/>
            <ac:spMk id="9" creationId="{00000000-0000-0000-0000-000000000000}"/>
          </ac:spMkLst>
        </pc:spChg>
      </pc:sldChg>
      <pc:sldChg chg="addSp modSp mod modNotesTx">
        <pc:chgData name="Cecelia Alena Brown" userId="4f24ebfb-8c81-4f3a-94e8-d58d1f20982e" providerId="ADAL" clId="{A15EFF19-51EA-42D7-B671-5335DD0584F6}" dt="2024-08-12T20:12:03.804" v="2613" actId="20577"/>
        <pc:sldMkLst>
          <pc:docMk/>
          <pc:sldMk cId="0" sldId="260"/>
        </pc:sldMkLst>
        <pc:spChg chg="mod">
          <ac:chgData name="Cecelia Alena Brown" userId="4f24ebfb-8c81-4f3a-94e8-d58d1f20982e" providerId="ADAL" clId="{A15EFF19-51EA-42D7-B671-5335DD0584F6}" dt="2024-08-12T20:02:35.106" v="2356" actId="2711"/>
          <ac:spMkLst>
            <pc:docMk/>
            <pc:sldMk cId="0" sldId="260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11:21.751" v="2598" actId="20577"/>
          <ac:spMkLst>
            <pc:docMk/>
            <pc:sldMk cId="0" sldId="260"/>
            <ac:spMk id="8" creationId="{00000000-0000-0000-0000-000000000000}"/>
          </ac:spMkLst>
        </pc:spChg>
        <pc:picChg chg="add mod">
          <ac:chgData name="Cecelia Alena Brown" userId="4f24ebfb-8c81-4f3a-94e8-d58d1f20982e" providerId="ADAL" clId="{A15EFF19-51EA-42D7-B671-5335DD0584F6}" dt="2024-08-12T20:10:30.510" v="2522" actId="1076"/>
          <ac:picMkLst>
            <pc:docMk/>
            <pc:sldMk cId="0" sldId="260"/>
            <ac:picMk id="10" creationId="{65BE3C50-0910-829F-FB5E-1458C4A7A404}"/>
          </ac:picMkLst>
        </pc:picChg>
        <pc:picChg chg="add mod">
          <ac:chgData name="Cecelia Alena Brown" userId="4f24ebfb-8c81-4f3a-94e8-d58d1f20982e" providerId="ADAL" clId="{A15EFF19-51EA-42D7-B671-5335DD0584F6}" dt="2024-08-12T20:08:18.520" v="2367" actId="1076"/>
          <ac:picMkLst>
            <pc:docMk/>
            <pc:sldMk cId="0" sldId="260"/>
            <ac:picMk id="12" creationId="{87CB2972-6E95-3F87-F932-AE8C3DB72CE8}"/>
          </ac:picMkLst>
        </pc:picChg>
      </pc:sldChg>
      <pc:sldChg chg="addSp modSp mod modNotesTx">
        <pc:chgData name="Cecelia Alena Brown" userId="4f24ebfb-8c81-4f3a-94e8-d58d1f20982e" providerId="ADAL" clId="{A15EFF19-51EA-42D7-B671-5335DD0584F6}" dt="2024-08-12T20:14:47.304" v="2632" actId="1076"/>
        <pc:sldMkLst>
          <pc:docMk/>
          <pc:sldMk cId="0" sldId="261"/>
        </pc:sldMkLst>
        <pc:spChg chg="mod">
          <ac:chgData name="Cecelia Alena Brown" userId="4f24ebfb-8c81-4f3a-94e8-d58d1f20982e" providerId="ADAL" clId="{A15EFF19-51EA-42D7-B671-5335DD0584F6}" dt="2024-08-12T20:12:30.559" v="2614" actId="2711"/>
          <ac:spMkLst>
            <pc:docMk/>
            <pc:sldMk cId="0" sldId="261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14:33.930" v="2630" actId="1076"/>
          <ac:spMkLst>
            <pc:docMk/>
            <pc:sldMk cId="0" sldId="261"/>
            <ac:spMk id="8" creationId="{00000000-0000-0000-0000-000000000000}"/>
          </ac:spMkLst>
        </pc:spChg>
        <pc:picChg chg="add mod">
          <ac:chgData name="Cecelia Alena Brown" userId="4f24ebfb-8c81-4f3a-94e8-d58d1f20982e" providerId="ADAL" clId="{A15EFF19-51EA-42D7-B671-5335DD0584F6}" dt="2024-08-12T20:14:47.304" v="2632" actId="1076"/>
          <ac:picMkLst>
            <pc:docMk/>
            <pc:sldMk cId="0" sldId="261"/>
            <ac:picMk id="10" creationId="{40EEE7D2-C1A3-D2C8-FC87-F13AAC4D6CFF}"/>
          </ac:picMkLst>
        </pc:picChg>
      </pc:sldChg>
      <pc:sldChg chg="addSp modSp mod">
        <pc:chgData name="Cecelia Alena Brown" userId="4f24ebfb-8c81-4f3a-94e8-d58d1f20982e" providerId="ADAL" clId="{A15EFF19-51EA-42D7-B671-5335DD0584F6}" dt="2024-08-12T20:17:30.570" v="2639" actId="1076"/>
        <pc:sldMkLst>
          <pc:docMk/>
          <pc:sldMk cId="0" sldId="262"/>
        </pc:sldMkLst>
        <pc:spChg chg="mod">
          <ac:chgData name="Cecelia Alena Brown" userId="4f24ebfb-8c81-4f3a-94e8-d58d1f20982e" providerId="ADAL" clId="{A15EFF19-51EA-42D7-B671-5335DD0584F6}" dt="2024-08-12T20:16:07.799" v="2633" actId="2711"/>
          <ac:spMkLst>
            <pc:docMk/>
            <pc:sldMk cId="0" sldId="262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16:18.126" v="2635" actId="403"/>
          <ac:spMkLst>
            <pc:docMk/>
            <pc:sldMk cId="0" sldId="262"/>
            <ac:spMk id="8" creationId="{00000000-0000-0000-0000-000000000000}"/>
          </ac:spMkLst>
        </pc:spChg>
        <pc:picChg chg="add mod">
          <ac:chgData name="Cecelia Alena Brown" userId="4f24ebfb-8c81-4f3a-94e8-d58d1f20982e" providerId="ADAL" clId="{A15EFF19-51EA-42D7-B671-5335DD0584F6}" dt="2024-08-12T20:17:30.570" v="2639" actId="1076"/>
          <ac:picMkLst>
            <pc:docMk/>
            <pc:sldMk cId="0" sldId="262"/>
            <ac:picMk id="10" creationId="{DB877169-DDC9-D124-E5D1-094788AA64FB}"/>
          </ac:picMkLst>
        </pc:picChg>
      </pc:sldChg>
      <pc:sldChg chg="addSp modSp mod">
        <pc:chgData name="Cecelia Alena Brown" userId="4f24ebfb-8c81-4f3a-94e8-d58d1f20982e" providerId="ADAL" clId="{A15EFF19-51EA-42D7-B671-5335DD0584F6}" dt="2024-08-12T20:56:24.081" v="3268" actId="1076"/>
        <pc:sldMkLst>
          <pc:docMk/>
          <pc:sldMk cId="0" sldId="263"/>
        </pc:sldMkLst>
        <pc:spChg chg="mod">
          <ac:chgData name="Cecelia Alena Brown" userId="4f24ebfb-8c81-4f3a-94e8-d58d1f20982e" providerId="ADAL" clId="{A15EFF19-51EA-42D7-B671-5335DD0584F6}" dt="2024-08-12T20:54:01.318" v="3245" actId="2711"/>
          <ac:spMkLst>
            <pc:docMk/>
            <pc:sldMk cId="0" sldId="263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56:24.081" v="3268" actId="1076"/>
          <ac:spMkLst>
            <pc:docMk/>
            <pc:sldMk cId="0" sldId="263"/>
            <ac:spMk id="8" creationId="{00000000-0000-0000-0000-000000000000}"/>
          </ac:spMkLst>
        </pc:spChg>
        <pc:picChg chg="add mod">
          <ac:chgData name="Cecelia Alena Brown" userId="4f24ebfb-8c81-4f3a-94e8-d58d1f20982e" providerId="ADAL" clId="{A15EFF19-51EA-42D7-B671-5335DD0584F6}" dt="2024-08-12T20:56:06.869" v="3253" actId="1076"/>
          <ac:picMkLst>
            <pc:docMk/>
            <pc:sldMk cId="0" sldId="263"/>
            <ac:picMk id="10" creationId="{A2A23ED6-08EB-086A-78BA-519A5F89887B}"/>
          </ac:picMkLst>
        </pc:picChg>
      </pc:sldChg>
      <pc:sldChg chg="addSp delSp modSp add mod modNotesTx">
        <pc:chgData name="Cecelia Alena Brown" userId="4f24ebfb-8c81-4f3a-94e8-d58d1f20982e" providerId="ADAL" clId="{A15EFF19-51EA-42D7-B671-5335DD0584F6}" dt="2024-08-12T20:24:43.204" v="2942" actId="14100"/>
        <pc:sldMkLst>
          <pc:docMk/>
          <pc:sldMk cId="355809779" sldId="264"/>
        </pc:sldMkLst>
        <pc:spChg chg="mod">
          <ac:chgData name="Cecelia Alena Brown" userId="4f24ebfb-8c81-4f3a-94e8-d58d1f20982e" providerId="ADAL" clId="{A15EFF19-51EA-42D7-B671-5335DD0584F6}" dt="2024-08-12T20:18:15.014" v="2680" actId="1076"/>
          <ac:spMkLst>
            <pc:docMk/>
            <pc:sldMk cId="355809779" sldId="264"/>
            <ac:spMk id="7" creationId="{00000000-0000-0000-0000-000000000000}"/>
          </ac:spMkLst>
        </pc:spChg>
        <pc:spChg chg="mod">
          <ac:chgData name="Cecelia Alena Brown" userId="4f24ebfb-8c81-4f3a-94e8-d58d1f20982e" providerId="ADAL" clId="{A15EFF19-51EA-42D7-B671-5335DD0584F6}" dt="2024-08-12T20:22:40.916" v="2872" actId="1076"/>
          <ac:spMkLst>
            <pc:docMk/>
            <pc:sldMk cId="355809779" sldId="264"/>
            <ac:spMk id="8" creationId="{00000000-0000-0000-0000-000000000000}"/>
          </ac:spMkLst>
        </pc:spChg>
        <pc:picChg chg="del">
          <ac:chgData name="Cecelia Alena Brown" userId="4f24ebfb-8c81-4f3a-94e8-d58d1f20982e" providerId="ADAL" clId="{A15EFF19-51EA-42D7-B671-5335DD0584F6}" dt="2024-08-12T20:18:17.010" v="2681" actId="478"/>
          <ac:picMkLst>
            <pc:docMk/>
            <pc:sldMk cId="355809779" sldId="264"/>
            <ac:picMk id="10" creationId="{DB877169-DDC9-D124-E5D1-094788AA64FB}"/>
          </ac:picMkLst>
        </pc:picChg>
        <pc:picChg chg="add mod">
          <ac:chgData name="Cecelia Alena Brown" userId="4f24ebfb-8c81-4f3a-94e8-d58d1f20982e" providerId="ADAL" clId="{A15EFF19-51EA-42D7-B671-5335DD0584F6}" dt="2024-08-12T20:22:49.811" v="2874" actId="1076"/>
          <ac:picMkLst>
            <pc:docMk/>
            <pc:sldMk cId="355809779" sldId="264"/>
            <ac:picMk id="11" creationId="{0CC723CA-7426-8668-B929-47BD64CD53F9}"/>
          </ac:picMkLst>
        </pc:picChg>
        <pc:picChg chg="add mod">
          <ac:chgData name="Cecelia Alena Brown" userId="4f24ebfb-8c81-4f3a-94e8-d58d1f20982e" providerId="ADAL" clId="{A15EFF19-51EA-42D7-B671-5335DD0584F6}" dt="2024-08-12T20:24:43.204" v="2942" actId="14100"/>
          <ac:picMkLst>
            <pc:docMk/>
            <pc:sldMk cId="355809779" sldId="264"/>
            <ac:picMk id="13" creationId="{BD377456-E3F6-AD4B-FA2A-98CB6BA8A4B7}"/>
          </ac:picMkLst>
        </pc:picChg>
      </pc:sldChg>
      <pc:sldChg chg="addSp delSp modSp add mod modNotesTx">
        <pc:chgData name="Cecelia Alena Brown" userId="4f24ebfb-8c81-4f3a-94e8-d58d1f20982e" providerId="ADAL" clId="{A15EFF19-51EA-42D7-B671-5335DD0584F6}" dt="2024-08-12T20:53:48.100" v="3244" actId="20577"/>
        <pc:sldMkLst>
          <pc:docMk/>
          <pc:sldMk cId="2552648696" sldId="265"/>
        </pc:sldMkLst>
        <pc:spChg chg="mod">
          <ac:chgData name="Cecelia Alena Brown" userId="4f24ebfb-8c81-4f3a-94e8-d58d1f20982e" providerId="ADAL" clId="{A15EFF19-51EA-42D7-B671-5335DD0584F6}" dt="2024-08-12T20:53:20.516" v="3190" actId="1076"/>
          <ac:spMkLst>
            <pc:docMk/>
            <pc:sldMk cId="2552648696" sldId="265"/>
            <ac:spMk id="7" creationId="{00000000-0000-0000-0000-000000000000}"/>
          </ac:spMkLst>
        </pc:spChg>
        <pc:spChg chg="del mod">
          <ac:chgData name="Cecelia Alena Brown" userId="4f24ebfb-8c81-4f3a-94e8-d58d1f20982e" providerId="ADAL" clId="{A15EFF19-51EA-42D7-B671-5335DD0584F6}" dt="2024-08-12T20:45:54.217" v="3002"/>
          <ac:spMkLst>
            <pc:docMk/>
            <pc:sldMk cId="2552648696" sldId="265"/>
            <ac:spMk id="8" creationId="{00000000-0000-0000-0000-000000000000}"/>
          </ac:spMkLst>
        </pc:spChg>
        <pc:spChg chg="add mod">
          <ac:chgData name="Cecelia Alena Brown" userId="4f24ebfb-8c81-4f3a-94e8-d58d1f20982e" providerId="ADAL" clId="{A15EFF19-51EA-42D7-B671-5335DD0584F6}" dt="2024-08-12T20:53:09.568" v="3187" actId="1076"/>
          <ac:spMkLst>
            <pc:docMk/>
            <pc:sldMk cId="2552648696" sldId="265"/>
            <ac:spMk id="9" creationId="{9D035E4C-3026-0E4F-ABA0-D156CDF8140F}"/>
          </ac:spMkLst>
        </pc:spChg>
        <pc:graphicFrameChg chg="add mod">
          <ac:chgData name="Cecelia Alena Brown" userId="4f24ebfb-8c81-4f3a-94e8-d58d1f20982e" providerId="ADAL" clId="{A15EFF19-51EA-42D7-B671-5335DD0584F6}" dt="2024-08-12T20:53:36.823" v="3194" actId="1076"/>
          <ac:graphicFrameMkLst>
            <pc:docMk/>
            <pc:sldMk cId="2552648696" sldId="265"/>
            <ac:graphicFrameMk id="10" creationId="{7378E664-F4CD-590F-6E05-27ECE7920D2D}"/>
          </ac:graphicFrameMkLst>
        </pc:graphicFrameChg>
        <pc:picChg chg="del">
          <ac:chgData name="Cecelia Alena Brown" userId="4f24ebfb-8c81-4f3a-94e8-d58d1f20982e" providerId="ADAL" clId="{A15EFF19-51EA-42D7-B671-5335DD0584F6}" dt="2024-08-12T20:45:44.896" v="2997" actId="478"/>
          <ac:picMkLst>
            <pc:docMk/>
            <pc:sldMk cId="2552648696" sldId="265"/>
            <ac:picMk id="11" creationId="{0CC723CA-7426-8668-B929-47BD64CD53F9}"/>
          </ac:picMkLst>
        </pc:picChg>
        <pc:picChg chg="del">
          <ac:chgData name="Cecelia Alena Brown" userId="4f24ebfb-8c81-4f3a-94e8-d58d1f20982e" providerId="ADAL" clId="{A15EFF19-51EA-42D7-B671-5335DD0584F6}" dt="2024-08-12T20:45:46.526" v="2998" actId="478"/>
          <ac:picMkLst>
            <pc:docMk/>
            <pc:sldMk cId="2552648696" sldId="265"/>
            <ac:picMk id="13" creationId="{BD377456-E3F6-AD4B-FA2A-98CB6BA8A4B7}"/>
          </ac:picMkLst>
        </pc:picChg>
        <pc:picChg chg="add mod">
          <ac:chgData name="Cecelia Alena Brown" userId="4f24ebfb-8c81-4f3a-94e8-d58d1f20982e" providerId="ADAL" clId="{A15EFF19-51EA-42D7-B671-5335DD0584F6}" dt="2024-08-12T20:53:32.747" v="3193" actId="1076"/>
          <ac:picMkLst>
            <pc:docMk/>
            <pc:sldMk cId="2552648696" sldId="265"/>
            <ac:picMk id="1026" creationId="{BB0557C2-E424-C38E-6CF8-1B891B46843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8C34A-C830-4B94-B098-B55413453F98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37CB9-9496-46EB-9624-3287D6D70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discussing licensing on another slide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Leadership one has been added in February, Strengthen Your Culture, Lessons for Leaders. </a:t>
            </a:r>
            <a:br>
              <a:rPr lang="en-US" dirty="0"/>
            </a:br>
            <a:r>
              <a:rPr lang="en-US" dirty="0"/>
              <a:t>Developing a New Supervisor Course.  Due to be released in the Spring of 2025. </a:t>
            </a:r>
          </a:p>
          <a:p>
            <a:endParaRPr lang="en-US" dirty="0"/>
          </a:p>
          <a:p>
            <a:r>
              <a:rPr lang="en-US" dirty="0"/>
              <a:t>CTO and Spanish we usually 2x a year, will be added one additional class, possibly off-site. </a:t>
            </a:r>
          </a:p>
          <a:p>
            <a:endParaRPr lang="en-US" dirty="0"/>
          </a:p>
          <a:p>
            <a:r>
              <a:rPr lang="en-US" dirty="0"/>
              <a:t>CPR – We host often and the numbers of students will be increased to 10 at end of 2024 - 2025.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84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Team building:  Workplace Wellness, Bullying, Interoffice Toxins, Culture, Breaking Bias</a:t>
            </a:r>
            <a:br>
              <a:rPr lang="en-US" dirty="0"/>
            </a:br>
            <a:endParaRPr lang="en-US" dirty="0"/>
          </a:p>
          <a:p>
            <a:r>
              <a:rPr lang="en-US" dirty="0"/>
              <a:t>Full Access, we offer at least 4x a year – Will increase as we add more licensing classes. </a:t>
            </a:r>
            <a:br>
              <a:rPr lang="en-US" dirty="0"/>
            </a:br>
            <a:endParaRPr lang="en-US" dirty="0"/>
          </a:p>
          <a:p>
            <a:r>
              <a:rPr lang="en-US" dirty="0"/>
              <a:t>DPS Course, increase to 2x a year based on results. One is scheduled for Feb 2025, will look to add one more.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dirty="0"/>
              <a:t>Suicide Intervention was offered earlier this year and was cancelled due to lack of enrollment, is being offered again in December.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372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class did not fill with in-district only, we had it posted on the calendar for at least 6 months. </a:t>
            </a:r>
            <a:br>
              <a:rPr lang="en-US" dirty="0"/>
            </a:br>
            <a:r>
              <a:rPr lang="en-US" dirty="0"/>
              <a:t>We do plan to do this again in 2025 to see how it fills after the needs assessment. </a:t>
            </a:r>
          </a:p>
          <a:p>
            <a:endParaRPr lang="en-US" dirty="0"/>
          </a:p>
          <a:p>
            <a:r>
              <a:rPr lang="en-US" dirty="0"/>
              <a:t>Licensing is typically offered 4x a year, but in 2025 we have 4 planned from January – July will add more in the Fall. </a:t>
            </a:r>
            <a:br>
              <a:rPr lang="en-US" dirty="0"/>
            </a:br>
            <a:r>
              <a:rPr lang="en-US" dirty="0"/>
              <a:t>January Licensing has 14 available spots, and we will be adding March’s class in September.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059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Alberto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5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APCO Conference will be held in Baltimore, MD.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71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Training Opportunities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31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137CB9-9496-46EB-9624-3287D6D70D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05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Training@tc911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Shape, circle  Description automatically generated"/>
          <p:cNvSpPr/>
          <p:nvPr/>
        </p:nvSpPr>
        <p:spPr>
          <a:xfrm>
            <a:off x="0" y="2811"/>
            <a:ext cx="18288000" cy="10281378"/>
          </a:xfrm>
          <a:custGeom>
            <a:avLst/>
            <a:gdLst/>
            <a:ahLst/>
            <a:cxnLst/>
            <a:rect l="l" t="t" r="r" b="b"/>
            <a:pathLst>
              <a:path w="18288000" h="10281378">
                <a:moveTo>
                  <a:pt x="0" y="0"/>
                </a:moveTo>
                <a:lnTo>
                  <a:pt x="18288000" y="0"/>
                </a:lnTo>
                <a:lnTo>
                  <a:pt x="18288000" y="10281378"/>
                </a:lnTo>
                <a:lnTo>
                  <a:pt x="0" y="10281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520030" y="4471899"/>
            <a:ext cx="11255510" cy="2619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20"/>
              </a:lnSpc>
            </a:pPr>
            <a:r>
              <a:rPr lang="en-US" sz="8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2024-2025 Training Needs Assessment </a:t>
            </a:r>
          </a:p>
        </p:txBody>
      </p:sp>
      <p:sp>
        <p:nvSpPr>
          <p:cNvPr id="4" name="Freeform 4" descr="A blue and red graphic with a star  Description automatically generated"/>
          <p:cNvSpPr/>
          <p:nvPr/>
        </p:nvSpPr>
        <p:spPr>
          <a:xfrm>
            <a:off x="14902011" y="340225"/>
            <a:ext cx="2830599" cy="2272347"/>
          </a:xfrm>
          <a:custGeom>
            <a:avLst/>
            <a:gdLst/>
            <a:ahLst/>
            <a:cxnLst/>
            <a:rect l="l" t="t" r="r" b="b"/>
            <a:pathLst>
              <a:path w="2830599" h="2272347">
                <a:moveTo>
                  <a:pt x="0" y="0"/>
                </a:moveTo>
                <a:lnTo>
                  <a:pt x="2830599" y="0"/>
                </a:lnTo>
                <a:lnTo>
                  <a:pt x="2830599" y="2272347"/>
                </a:lnTo>
                <a:lnTo>
                  <a:pt x="0" y="227234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6688" y="427287"/>
            <a:ext cx="1125551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Additional Feedback?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550623" y="2396286"/>
            <a:ext cx="13186754" cy="21577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Any Questions, Comments, Concerns</a:t>
            </a: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endParaRPr lang="en-US" sz="5400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Any other training ideas or requests for us?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23ED6-08EB-086A-78BA-519A5F898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82" y="4710518"/>
            <a:ext cx="8077200" cy="52308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0668000" y="1722687"/>
            <a:ext cx="6953759" cy="5858167"/>
          </a:xfrm>
          <a:custGeom>
            <a:avLst/>
            <a:gdLst/>
            <a:ahLst/>
            <a:cxnLst/>
            <a:rect l="l" t="t" r="r" b="b"/>
            <a:pathLst>
              <a:path w="6700631" h="4874709">
                <a:moveTo>
                  <a:pt x="0" y="0"/>
                </a:moveTo>
                <a:lnTo>
                  <a:pt x="6700631" y="0"/>
                </a:lnTo>
                <a:lnTo>
                  <a:pt x="6700631" y="4874710"/>
                </a:lnTo>
                <a:lnTo>
                  <a:pt x="0" y="48747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38200" y="459281"/>
            <a:ext cx="1125551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Overview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5761" y="3061730"/>
            <a:ext cx="11016423" cy="5514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23894" lvl="1" indent="-361947" algn="l">
              <a:lnSpc>
                <a:spcPts val="4799"/>
              </a:lnSpc>
              <a:buFont typeface="Arial"/>
              <a:buChar char="•"/>
            </a:pP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Respondents- 17</a:t>
            </a:r>
          </a:p>
          <a:p>
            <a:pPr algn="l">
              <a:lnSpc>
                <a:spcPts val="4799"/>
              </a:lnSpc>
            </a:pPr>
            <a:endParaRPr lang="en-US" sz="3999" spc="35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723894" lvl="1" indent="-361947" algn="l">
              <a:lnSpc>
                <a:spcPts val="4799"/>
              </a:lnSpc>
              <a:buFont typeface="Arial"/>
              <a:buChar char="•"/>
            </a:pP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Questions- 8</a:t>
            </a:r>
          </a:p>
          <a:p>
            <a:pPr algn="l">
              <a:lnSpc>
                <a:spcPts val="4799"/>
              </a:lnSpc>
            </a:pPr>
            <a:endParaRPr lang="en-US" sz="3999" spc="35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723894" lvl="1" indent="-361947" algn="l">
              <a:lnSpc>
                <a:spcPts val="4799"/>
              </a:lnSpc>
              <a:buFont typeface="Arial"/>
              <a:buChar char="•"/>
            </a:pP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Objective- collect member agency training needs.</a:t>
            </a:r>
            <a:b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3999" spc="35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723894" lvl="1" indent="-361947" algn="l">
              <a:lnSpc>
                <a:spcPts val="4799"/>
              </a:lnSpc>
              <a:buFont typeface="Arial"/>
              <a:buChar char="•"/>
            </a:pP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Did you receive the Survey?  </a:t>
            </a:r>
            <a:b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If not, contact us at </a:t>
            </a: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  <a:hlinkClick r:id="rId4"/>
              </a:rPr>
              <a:t>Training@tc911.org</a:t>
            </a:r>
            <a:r>
              <a:rPr lang="en-US" sz="3999" spc="35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906000" y="2324100"/>
            <a:ext cx="7687549" cy="5121829"/>
          </a:xfrm>
          <a:custGeom>
            <a:avLst/>
            <a:gdLst/>
            <a:ahLst/>
            <a:cxnLst/>
            <a:rect l="l" t="t" r="r" b="b"/>
            <a:pathLst>
              <a:path w="7687549" h="5121829">
                <a:moveTo>
                  <a:pt x="0" y="0"/>
                </a:moveTo>
                <a:lnTo>
                  <a:pt x="7687549" y="0"/>
                </a:lnTo>
                <a:lnTo>
                  <a:pt x="7687549" y="5121829"/>
                </a:lnTo>
                <a:lnTo>
                  <a:pt x="0" y="5121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06688" y="427287"/>
            <a:ext cx="17347912" cy="962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0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The Biggest Need  &amp; Would Like to See Again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21928" y="3017886"/>
            <a:ext cx="12809909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745" lvl="1" indent="-420873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Additional Licensing Courses</a:t>
            </a:r>
            <a:r>
              <a:rPr lang="en-US" sz="4800" spc="41" dirty="0">
                <a:solidFill>
                  <a:srgbClr val="FF3131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*</a:t>
            </a:r>
          </a:p>
          <a:p>
            <a:pPr marL="841745" lvl="1" indent="-420873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Leadership Courses</a:t>
            </a:r>
          </a:p>
          <a:p>
            <a:pPr marL="841745" lvl="1" indent="-420873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Mental Health Courses</a:t>
            </a:r>
          </a:p>
          <a:p>
            <a:pPr marL="841745" lvl="1" indent="-420873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Communications Training Officer</a:t>
            </a:r>
          </a:p>
          <a:p>
            <a:pPr marL="841745" lvl="1" indent="-420873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Spanish for Telecommunicators </a:t>
            </a:r>
          </a:p>
          <a:p>
            <a:pPr marL="841745" lvl="1" indent="-420873" algn="l">
              <a:lnSpc>
                <a:spcPts val="5581"/>
              </a:lnSpc>
              <a:buFont typeface="Arial"/>
              <a:buChar char="•"/>
            </a:pPr>
            <a:r>
              <a:rPr lang="en-US" sz="4800" spc="43" dirty="0">
                <a:solidFill>
                  <a:srgbClr val="000000"/>
                </a:solidFill>
                <a:ea typeface="TT Rounds Condensed"/>
                <a:cs typeface="Arial" panose="020B0604020202020204" pitchFamily="34" charset="0"/>
                <a:sym typeface="TT Rounds Condensed"/>
              </a:rPr>
              <a:t>CPR/T-CPR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8275320" y="2525538"/>
            <a:ext cx="7196658" cy="5235924"/>
          </a:xfrm>
          <a:custGeom>
            <a:avLst/>
            <a:gdLst/>
            <a:ahLst/>
            <a:cxnLst/>
            <a:rect l="l" t="t" r="r" b="b"/>
            <a:pathLst>
              <a:path w="6037662" h="4528247">
                <a:moveTo>
                  <a:pt x="0" y="0"/>
                </a:moveTo>
                <a:lnTo>
                  <a:pt x="6037662" y="0"/>
                </a:lnTo>
                <a:lnTo>
                  <a:pt x="6037662" y="4528247"/>
                </a:lnTo>
                <a:lnTo>
                  <a:pt x="0" y="4528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406688" y="427287"/>
            <a:ext cx="1125551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Additional Results 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1600" y="2641020"/>
            <a:ext cx="12809909" cy="5004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Team Building</a:t>
            </a:r>
          </a:p>
          <a:p>
            <a:pPr algn="l">
              <a:lnSpc>
                <a:spcPts val="5581"/>
              </a:lnSpc>
            </a:pPr>
            <a:endParaRPr lang="en-US" sz="4651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Full Access </a:t>
            </a:r>
          </a:p>
          <a:p>
            <a:pPr algn="l">
              <a:lnSpc>
                <a:spcPts val="5581"/>
              </a:lnSpc>
            </a:pPr>
            <a:endParaRPr lang="en-US" sz="4651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DPS Alerts</a:t>
            </a:r>
          </a:p>
          <a:p>
            <a:pPr algn="l">
              <a:lnSpc>
                <a:spcPts val="5581"/>
              </a:lnSpc>
            </a:pPr>
            <a:endParaRPr lang="en-US" sz="4651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Suicidal Callers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87736" y="377511"/>
            <a:ext cx="12234437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Licensing Courses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40730" y="2487055"/>
            <a:ext cx="14218270" cy="78775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An additional licensing course was offered for in-district agencies only ( August). </a:t>
            </a:r>
          </a:p>
          <a:p>
            <a:pPr algn="l">
              <a:lnSpc>
                <a:spcPts val="5581"/>
              </a:lnSpc>
            </a:pPr>
            <a:endParaRPr lang="en-US" sz="4651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Deadline for documents: one month before the start of class. </a:t>
            </a:r>
          </a:p>
          <a:p>
            <a:pPr algn="l">
              <a:lnSpc>
                <a:spcPts val="5581"/>
              </a:lnSpc>
            </a:pPr>
            <a:endParaRPr lang="en-US" sz="4651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Opened up to outside agencies </a:t>
            </a:r>
            <a:b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at the one-month deadline</a:t>
            </a:r>
            <a:b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4651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7 Spots were still available as of July 1</a:t>
            </a:r>
            <a:r>
              <a:rPr lang="en-US" sz="4651" spc="43" baseline="30000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st</a:t>
            </a:r>
            <a:r>
              <a:rPr lang="en-US" sz="4651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. </a:t>
            </a: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endParaRPr lang="en-US" sz="4651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BE3C50-0910-829F-FB5E-1458C4A7A4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1400" y="5906226"/>
            <a:ext cx="3825572" cy="2248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7CB2972-6E95-3F87-F932-AE8C3DB72C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66786" y="354651"/>
            <a:ext cx="3895527" cy="34191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6688" y="427287"/>
            <a:ext cx="1125551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Training Updates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33400" y="2552700"/>
            <a:ext cx="14478000" cy="7151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TC911.Org</a:t>
            </a:r>
            <a:b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5400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Learning Stream </a:t>
            </a:r>
            <a:b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(Course Catalog)</a:t>
            </a:r>
            <a:b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5400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Flyers being sent out via Email</a:t>
            </a:r>
            <a:br>
              <a:rPr lang="en-US" sz="54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5400" spc="43" dirty="0">
              <a:solidFill>
                <a:schemeClr val="accent1"/>
              </a:solidFill>
              <a:ea typeface="TT Rounds Condensed"/>
              <a:cs typeface="TT Rounds Condensed"/>
              <a:sym typeface="TT Rounds Condensed"/>
            </a:endParaRPr>
          </a:p>
          <a:p>
            <a:pPr marL="420873" lvl="1" algn="l">
              <a:lnSpc>
                <a:spcPts val="5581"/>
              </a:lnSpc>
            </a:pPr>
            <a:r>
              <a:rPr lang="en-US" sz="5400" spc="43" dirty="0">
                <a:solidFill>
                  <a:schemeClr val="accent1"/>
                </a:solidFill>
                <a:ea typeface="TT Rounds Condensed"/>
                <a:cs typeface="TT Rounds Condensed"/>
                <a:sym typeface="TT Rounds Condensed"/>
              </a:rPr>
              <a:t>Make sure you are checking our catalog regularly – Classes fill up fast!</a:t>
            </a: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endParaRPr lang="en-US" sz="4651" spc="43" dirty="0">
              <a:solidFill>
                <a:srgbClr val="000000"/>
              </a:solidFill>
              <a:latin typeface="TT Rounds Condensed"/>
              <a:ea typeface="TT Rounds Condensed"/>
              <a:cs typeface="TT Rounds Condensed"/>
              <a:sym typeface="TT Rounds Condensed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EEE7D2-C1A3-D2C8-FC87-F13AAC4D6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4817" y="-351377"/>
            <a:ext cx="8952703" cy="61258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406688" y="427287"/>
            <a:ext cx="1125551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Curriculum In-Progress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14400" y="2716010"/>
            <a:ext cx="12809909" cy="6432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High-Risk Incident Dispatching </a:t>
            </a:r>
          </a:p>
          <a:p>
            <a:pPr algn="l">
              <a:lnSpc>
                <a:spcPts val="5581"/>
              </a:lnSpc>
            </a:pPr>
            <a:endParaRPr lang="en-US" sz="4800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Mental Health in 9-1-1 </a:t>
            </a:r>
          </a:p>
          <a:p>
            <a:pPr algn="l">
              <a:lnSpc>
                <a:spcPts val="5581"/>
              </a:lnSpc>
            </a:pPr>
            <a:endParaRPr lang="en-US" sz="4800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New Supervisor </a:t>
            </a:r>
          </a:p>
          <a:p>
            <a:pPr algn="l">
              <a:lnSpc>
                <a:spcPts val="5581"/>
              </a:lnSpc>
            </a:pPr>
            <a:endParaRPr lang="en-US" sz="4800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Servant Leadership</a:t>
            </a:r>
            <a:br>
              <a:rPr lang="en-US" sz="48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4800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3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Basics of Fire Dispatch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877169-DDC9-D124-E5D1-094788AA6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3520" y="3569834"/>
            <a:ext cx="8975389" cy="62523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2133600" y="375566"/>
            <a:ext cx="11255510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APCO 2024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57200" y="2341741"/>
            <a:ext cx="12809909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Two Team Members attended </a:t>
            </a:r>
            <a:b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the Conference</a:t>
            </a:r>
            <a:b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4800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Attended over a dozen </a:t>
            </a:r>
            <a:b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sessions</a:t>
            </a:r>
            <a:b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4800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Networked</a:t>
            </a:r>
            <a:b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</a:br>
            <a:endParaRPr lang="en-US" sz="4800" spc="41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  <a:p>
            <a:pPr marL="841745" lvl="1" indent="-420872" algn="l">
              <a:lnSpc>
                <a:spcPts val="5581"/>
              </a:lnSpc>
              <a:buFont typeface="Arial"/>
              <a:buChar char="•"/>
            </a:pPr>
            <a:r>
              <a:rPr lang="en-US" sz="4800" spc="4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Plenty of new ideas brought back to our training curriculum</a:t>
            </a:r>
            <a:endParaRPr lang="en-US" sz="4800" spc="43" dirty="0">
              <a:solidFill>
                <a:srgbClr val="000000"/>
              </a:solidFill>
              <a:ea typeface="TT Rounds Condensed"/>
              <a:cs typeface="TT Rounds Condensed"/>
              <a:sym typeface="TT Rounds Condense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723CA-7426-8668-B929-47BD64CD5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6516" y="1385216"/>
            <a:ext cx="8960956" cy="32646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377456-E3F6-AD4B-FA2A-98CB6BA8A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4830" y="4987358"/>
            <a:ext cx="10031209" cy="278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9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722687"/>
            <a:ext cx="8695190" cy="163585"/>
            <a:chOff x="0" y="0"/>
            <a:chExt cx="11593586" cy="2181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93576" cy="218059"/>
            </a:xfrm>
            <a:custGeom>
              <a:avLst/>
              <a:gdLst/>
              <a:ahLst/>
              <a:cxnLst/>
              <a:rect l="l" t="t" r="r" b="b"/>
              <a:pathLst>
                <a:path w="11593576" h="218059">
                  <a:moveTo>
                    <a:pt x="0" y="0"/>
                  </a:moveTo>
                  <a:lnTo>
                    <a:pt x="11593576" y="0"/>
                  </a:lnTo>
                  <a:lnTo>
                    <a:pt x="11593576" y="218059"/>
                  </a:lnTo>
                  <a:lnTo>
                    <a:pt x="0" y="218059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9978705"/>
            <a:ext cx="18288000" cy="320877"/>
            <a:chOff x="0" y="0"/>
            <a:chExt cx="24384000" cy="42783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427863"/>
            </a:xfrm>
            <a:custGeom>
              <a:avLst/>
              <a:gdLst/>
              <a:ahLst/>
              <a:cxnLst/>
              <a:rect l="l" t="t" r="r" b="b"/>
              <a:pathLst>
                <a:path w="24384000" h="427863">
                  <a:moveTo>
                    <a:pt x="0" y="0"/>
                  </a:moveTo>
                  <a:lnTo>
                    <a:pt x="24384000" y="0"/>
                  </a:lnTo>
                  <a:lnTo>
                    <a:pt x="24384000" y="427863"/>
                  </a:lnTo>
                  <a:lnTo>
                    <a:pt x="0" y="427863"/>
                  </a:lnTo>
                  <a:close/>
                </a:path>
              </a:pathLst>
            </a:custGeom>
            <a:solidFill>
              <a:srgbClr val="002066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Freeform 6" descr="A blue and red graphic with a star  Description automatically generated"/>
          <p:cNvSpPr/>
          <p:nvPr/>
        </p:nvSpPr>
        <p:spPr>
          <a:xfrm>
            <a:off x="15502458" y="7866993"/>
            <a:ext cx="2445014" cy="1962807"/>
          </a:xfrm>
          <a:custGeom>
            <a:avLst/>
            <a:gdLst/>
            <a:ahLst/>
            <a:cxnLst/>
            <a:rect l="l" t="t" r="r" b="b"/>
            <a:pathLst>
              <a:path w="2445014" h="1962807">
                <a:moveTo>
                  <a:pt x="0" y="0"/>
                </a:moveTo>
                <a:lnTo>
                  <a:pt x="2445014" y="0"/>
                </a:lnTo>
                <a:lnTo>
                  <a:pt x="2445014" y="1962807"/>
                </a:lnTo>
                <a:lnTo>
                  <a:pt x="0" y="196280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" r="-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11341" y="331503"/>
            <a:ext cx="7752117" cy="1009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920"/>
              </a:lnSpc>
            </a:pPr>
            <a:r>
              <a:rPr lang="en-US" sz="6600" spc="61" dirty="0">
                <a:solidFill>
                  <a:srgbClr val="000000"/>
                </a:solidFill>
                <a:ea typeface="TT Rounds Condensed"/>
                <a:cs typeface="TT Rounds Condensed"/>
                <a:sym typeface="TT Rounds Condensed"/>
              </a:rPr>
              <a:t>Upcoming Events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035E4C-3026-0E4F-ABA0-D156CDF8140F}"/>
              </a:ext>
            </a:extLst>
          </p:cNvPr>
          <p:cNvSpPr txBox="1"/>
          <p:nvPr/>
        </p:nvSpPr>
        <p:spPr>
          <a:xfrm>
            <a:off x="1024458" y="3375310"/>
            <a:ext cx="14478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Texas Public Safety </a:t>
            </a:r>
            <a:br>
              <a:rPr lang="en-US" sz="4400" dirty="0"/>
            </a:br>
            <a:r>
              <a:rPr lang="en-US" sz="4400" dirty="0"/>
              <a:t>Fall Symposium – </a:t>
            </a:r>
            <a:br>
              <a:rPr lang="en-US" sz="4400" dirty="0"/>
            </a:br>
            <a:r>
              <a:rPr lang="en-US" sz="4400" dirty="0"/>
              <a:t>Bryan, TX , </a:t>
            </a:r>
            <a:br>
              <a:rPr lang="en-US" sz="4400" dirty="0"/>
            </a:br>
            <a:r>
              <a:rPr lang="en-US" sz="4400" dirty="0"/>
              <a:t>October 7-9,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TCOLE Conference – </a:t>
            </a:r>
            <a:br>
              <a:rPr lang="en-US" sz="4400" dirty="0"/>
            </a:br>
            <a:r>
              <a:rPr lang="en-US" sz="4400" dirty="0"/>
              <a:t>McAllen, TX, </a:t>
            </a:r>
            <a:br>
              <a:rPr lang="en-US" sz="4400" dirty="0"/>
            </a:br>
            <a:r>
              <a:rPr lang="en-US" sz="4400" dirty="0"/>
              <a:t>October 28-30, 2024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78E664-F4CD-590F-6E05-27ECE7920D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761708"/>
              </p:ext>
            </p:extLst>
          </p:nvPr>
        </p:nvGraphicFramePr>
        <p:xfrm>
          <a:off x="7018857" y="190500"/>
          <a:ext cx="5797664" cy="75026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5040" progId="AcroExch.Document.DC">
                  <p:embed/>
                </p:oleObj>
              </mc:Choice>
              <mc:Fallback>
                <p:oleObj name="Acrobat Document" r:id="rId4" imgW="4663440" imgH="6035040" progId="AcroExch.Document.DC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378E664-F4CD-590F-6E05-27ECE7920D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8857" y="190500"/>
                        <a:ext cx="5797664" cy="75026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 descr="TCOLE Conference 2024 | Texas Commission on Law Enforcement">
            <a:extLst>
              <a:ext uri="{FF2B5EF4-FFF2-40B4-BE49-F238E27FC236}">
                <a16:creationId xmlns:a16="http://schemas.microsoft.com/office/drawing/2014/main" id="{BB0557C2-E424-C38E-6CF8-1B891B468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6874" y="3076400"/>
            <a:ext cx="5240646" cy="678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648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534</Words>
  <Application>Microsoft Office PowerPoint</Application>
  <PresentationFormat>Custom</PresentationFormat>
  <Paragraphs>79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Aptos</vt:lpstr>
      <vt:lpstr>TT Rounds Condensed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2024-2025 Training Needs Assessment</dc:title>
  <cp:lastModifiedBy>Cecelia Alena Brown</cp:lastModifiedBy>
  <cp:revision>1</cp:revision>
  <dcterms:created xsi:type="dcterms:W3CDTF">2006-08-16T00:00:00Z</dcterms:created>
  <dcterms:modified xsi:type="dcterms:W3CDTF">2024-08-12T20:56:27Z</dcterms:modified>
  <dc:identifier>DAGLBhJfDE0</dc:identifier>
</cp:coreProperties>
</file>